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62" r:id="rId5"/>
    <p:sldId id="263" r:id="rId6"/>
    <p:sldId id="264" r:id="rId7"/>
    <p:sldId id="257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4517"/>
    <a:srgbClr val="046020"/>
    <a:srgbClr val="047025"/>
    <a:srgbClr val="2749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D838EFB-E5DE-4BCC-ACD7-E9B96F6913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3E8EAE-8326-49C9-8626-53E8FD855CA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BA73B-BA23-403D-A6A1-D28F6163C55B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1A41CF-2C42-4AB7-973C-118DB9C92A7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2A0D2-3C12-4D38-935B-4AB4B443B27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86E0D-F630-4E02-96A2-203B47CAC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429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D5032-9622-44DD-8D0C-DCB0DDBC8D7E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8B495-3AFF-41F1-8F6D-214B0562CF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974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34048"/>
            <a:ext cx="7772400" cy="169495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400"/>
            </a:lvl1pPr>
          </a:lstStyle>
          <a:p>
            <a:r>
              <a:rPr lang="en-US" dirty="0"/>
              <a:t>Session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799" y="3602038"/>
            <a:ext cx="7772399" cy="24330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Module Code and Name, Date and Time, Name and Email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B68A90EB-B466-41BD-A05F-DC73FA108AC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400800"/>
            <a:ext cx="9144000" cy="457200"/>
          </a:xfrm>
          <a:solidFill>
            <a:srgbClr val="034517"/>
          </a:solidFill>
        </p:spPr>
        <p:txBody>
          <a:bodyPr anchor="ctr">
            <a:normAutofit/>
          </a:bodyPr>
          <a:lstStyle>
            <a:lvl1pPr>
              <a:defRPr sz="2000" b="1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School 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9719871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1" y="556125"/>
            <a:ext cx="5928904" cy="5884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8171"/>
            <a:ext cx="7886700" cy="4478791"/>
          </a:xfrm>
        </p:spPr>
        <p:txBody>
          <a:bodyPr/>
          <a:lstStyle>
            <a:lvl2pPr marL="800100" indent="-342900">
              <a:buClr>
                <a:srgbClr val="034517"/>
              </a:buClr>
              <a:buFont typeface="Arial" panose="020B0604020202020204" pitchFamily="34" charset="0"/>
              <a:buChar char="•"/>
              <a:defRPr/>
            </a:lvl2pPr>
            <a:lvl3pPr marL="1257300" indent="-342900">
              <a:buClr>
                <a:srgbClr val="034517"/>
              </a:buClr>
              <a:buFont typeface="Arial" panose="020B0604020202020204" pitchFamily="34" charset="0"/>
              <a:buChar char="•"/>
              <a:defRPr/>
            </a:lvl3pPr>
            <a:lvl4pPr marL="1714500" indent="-342900">
              <a:buClr>
                <a:srgbClr val="034517"/>
              </a:buClr>
              <a:buFont typeface="Arial" panose="020B0604020202020204" pitchFamily="34" charset="0"/>
              <a:buChar char="•"/>
              <a:defRPr/>
            </a:lvl4pPr>
            <a:lvl5pPr marL="2114550" indent="-285750">
              <a:buClr>
                <a:srgbClr val="034517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  <a:p>
            <a:pPr lvl="4"/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65EF2B-8368-4763-BE22-5EDA008FC4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400800"/>
            <a:ext cx="9144000" cy="457200"/>
          </a:xfrm>
          <a:solidFill>
            <a:srgbClr val="034517"/>
          </a:solidFill>
        </p:spPr>
        <p:txBody>
          <a:bodyPr anchor="ctr">
            <a:normAutofit/>
          </a:bodyPr>
          <a:lstStyle>
            <a:lvl1pPr>
              <a:defRPr sz="2000" b="1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School 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041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1" y="556125"/>
            <a:ext cx="5928904" cy="5884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5B5217BE-C4A4-4B60-8022-42A518F5E1C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400800"/>
            <a:ext cx="9144000" cy="457200"/>
          </a:xfrm>
          <a:solidFill>
            <a:srgbClr val="034517"/>
          </a:solidFill>
        </p:spPr>
        <p:txBody>
          <a:bodyPr anchor="ctr">
            <a:normAutofit/>
          </a:bodyPr>
          <a:lstStyle>
            <a:lvl1pPr>
              <a:defRPr sz="2000" b="1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School 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5879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26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8643158-5C58-45B0-B4D5-93268FE1D5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1" y="556125"/>
            <a:ext cx="5928904" cy="5884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32EB1E0D-04D1-4DCB-9DA1-C2E1D5FD720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400800"/>
            <a:ext cx="9144000" cy="457200"/>
          </a:xfrm>
          <a:solidFill>
            <a:srgbClr val="034517"/>
          </a:solidFill>
        </p:spPr>
        <p:txBody>
          <a:bodyPr anchor="ctr">
            <a:normAutofit/>
          </a:bodyPr>
          <a:lstStyle>
            <a:lvl1pPr>
              <a:defRPr sz="2000" b="1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School 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916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CDB1F11-971D-40A5-A4CD-97F54A29D2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1" y="556125"/>
            <a:ext cx="5928904" cy="5884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E876A6-08CC-4AF1-A0C0-6C0AA56544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400800"/>
            <a:ext cx="9144000" cy="457200"/>
          </a:xfrm>
          <a:solidFill>
            <a:srgbClr val="034517"/>
          </a:solidFill>
        </p:spPr>
        <p:txBody>
          <a:bodyPr anchor="ctr">
            <a:normAutofit/>
          </a:bodyPr>
          <a:lstStyle>
            <a:lvl1pPr>
              <a:defRPr sz="2000" b="1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School 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3726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6E022ED9-A380-44B3-8B23-E6CCA351FA1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400800"/>
            <a:ext cx="9144000" cy="457200"/>
          </a:xfrm>
          <a:solidFill>
            <a:srgbClr val="034517"/>
          </a:solidFill>
        </p:spPr>
        <p:txBody>
          <a:bodyPr anchor="ctr">
            <a:normAutofit/>
          </a:bodyPr>
          <a:lstStyle>
            <a:lvl1pPr>
              <a:defRPr sz="2000" b="1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School 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2758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FA35F8E-066C-4E85-9088-4D92E4639D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screen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t="1" b="-6089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19795"/>
            <a:ext cx="7886700" cy="4557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E74944-9771-497B-8AE5-E6F4B0536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5850527" cy="7844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0336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accessible-colors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4464A-D684-477F-A886-C34E1A3F5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79F39-5F90-4B8C-BFF3-4544247FB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2400" dirty="0"/>
              <a:t>Use sans serif font of at least 18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Ensure sufficient colour contrast </a:t>
            </a:r>
          </a:p>
          <a:p>
            <a:pPr lvl="1"/>
            <a:r>
              <a:rPr lang="en-GB" sz="2000" dirty="0"/>
              <a:t>You can check them, for example, here: </a:t>
            </a:r>
            <a:r>
              <a:rPr lang="en-GB" sz="2000" dirty="0">
                <a:hlinkClick r:id="rId2"/>
              </a:rPr>
              <a:t>https://accessible-colors.com/</a:t>
            </a: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Use Microsoft office’s in-built headings, bullet points and tables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/>
              <a:t>Provide alt text for pictures and videos</a:t>
            </a:r>
          </a:p>
          <a:p>
            <a:pPr lvl="1"/>
            <a:r>
              <a:rPr lang="en-GB" sz="2000" dirty="0"/>
              <a:t>Right click &gt; format picture &gt; third icon on right side tool bar &gt; alt text &gt; insert title (and further description if necessary)</a:t>
            </a:r>
          </a:p>
          <a:p>
            <a:pPr lvl="1"/>
            <a:r>
              <a:rPr lang="en-GB" sz="2000" dirty="0"/>
              <a:t>If pictures are decorative, the alt text title should be “decorative”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0589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4464A-D684-477F-A886-C34E1A3F5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79F39-5F90-4B8C-BFF3-4544247FB1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en-GB" sz="2400" dirty="0"/>
              <a:t>State lecture title, module, date, name, and email address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GB" sz="2400" dirty="0"/>
              <a:t>State the learning objectives, structure of the lecture, and a summary at the end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GB" sz="2400" dirty="0"/>
              <a:t>Provide sufficient written information on slides for students to follow content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GB" sz="2400" dirty="0"/>
              <a:t>Avoid too much information appearing on a single slide</a:t>
            </a:r>
          </a:p>
          <a:p>
            <a:pPr lvl="1"/>
            <a:r>
              <a:rPr lang="en-GB" sz="2000" dirty="0"/>
              <a:t>Facilitate this by only showing one bullet point at a time</a:t>
            </a:r>
          </a:p>
          <a:p>
            <a:pPr lvl="1"/>
            <a:r>
              <a:rPr lang="en-GB" sz="2000" dirty="0"/>
              <a:t>Animations &gt; highlight bullet point &gt; click appear &gt; repeat for other bullet points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361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CB7B7-8390-4D61-9237-32C5408772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9F7F82-07A5-4F3E-A6DF-8E4B2C4D43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C15277-400F-4031-AD11-19054DD0BA75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0" y="6400800"/>
            <a:ext cx="9144000" cy="45720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3936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BA70C-0D97-4BD8-88CC-D8A4B5663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14CF3-253F-4BE3-8030-5A0B8690C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89ADD3-6062-408C-9D9C-B0F57BF4919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1924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5525E-406F-4DAA-A203-9B7521A90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9E223-EBC8-4C96-A7C9-2013F12EE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F9158F-C2F8-402C-B676-3FA2A31BC24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6146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9264D-3413-4C61-B7F1-550362D16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3566C-E8CE-4FA4-AD1F-B99759F76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73248-C473-4A2C-8260-ABAAA4DD0CB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987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150E5-41F5-4200-9D2C-0B2E5F7FA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9C161-2952-4267-BBF3-E44C269AA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FA1600-91D0-4544-9EDC-32ED4B7BBDE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5669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1C5DAC94AFC148932ECC557DF4114E" ma:contentTypeVersion="11" ma:contentTypeDescription="Create a new document." ma:contentTypeScope="" ma:versionID="453e308422814f00e0ff9b5e26d2b904">
  <xsd:schema xmlns:xsd="http://www.w3.org/2001/XMLSchema" xmlns:xs="http://www.w3.org/2001/XMLSchema" xmlns:p="http://schemas.microsoft.com/office/2006/metadata/properties" xmlns:ns2="2bd584c1-23b3-4a4c-8aed-89911aaab780" xmlns:ns3="6ac0cc00-aa27-4c73-b2e2-1d9c09f3b57d" targetNamespace="http://schemas.microsoft.com/office/2006/metadata/properties" ma:root="true" ma:fieldsID="b2ad5028e5e672068663178a0271e5cb" ns2:_="" ns3:_="">
    <xsd:import namespace="2bd584c1-23b3-4a4c-8aed-89911aaab780"/>
    <xsd:import namespace="6ac0cc00-aa27-4c73-b2e2-1d9c09f3b5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d584c1-23b3-4a4c-8aed-89911aaab7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c0cc00-aa27-4c73-b2e2-1d9c09f3b57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FBBD36-0D08-4F3A-935E-097C53B45BA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D021B26-D508-4AB8-BAD4-C70E3910CD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E7B88F-8CB1-4CE8-8451-797A3DAED7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d584c1-23b3-4a4c-8aed-89911aaab780"/>
    <ds:schemaRef ds:uri="6ac0cc00-aa27-4c73-b2e2-1d9c09f3b5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167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Notes</vt:lpstr>
      <vt:lpstr>Notes</vt:lpstr>
      <vt:lpstr>PowerPoint Presentation</vt:lpstr>
      <vt:lpstr>Learning Objectives</vt:lpstr>
      <vt:lpstr>Overview</vt:lpstr>
      <vt:lpstr>Summary</vt:lpstr>
      <vt:lpstr>Further Reading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Nick</dc:creator>
  <cp:lastModifiedBy>Christina Nick</cp:lastModifiedBy>
  <cp:revision>15</cp:revision>
  <dcterms:created xsi:type="dcterms:W3CDTF">2020-07-20T10:12:22Z</dcterms:created>
  <dcterms:modified xsi:type="dcterms:W3CDTF">2022-10-31T14:15:39Z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0x01010078089F3EE38CFE459F03BE7592212527</vt:lpwstr>
  </property>
</Properties>
</file>